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6" r:id="rId4"/>
  </p:sldMasterIdLst>
  <p:sldIdLst>
    <p:sldId id="257" r:id="rId5"/>
    <p:sldId id="262" r:id="rId6"/>
    <p:sldId id="261" r:id="rId7"/>
    <p:sldId id="263" r:id="rId8"/>
    <p:sldId id="268" r:id="rId9"/>
    <p:sldId id="264" r:id="rId10"/>
    <p:sldId id="266" r:id="rId11"/>
    <p:sldId id="265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เก็บข้อมูลระบบยืมคืน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บำรุงรักษา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Calibrate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h-TH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เก็บข้อมูลระบบยืมคืน</a:t>
          </a:r>
          <a:endParaRPr lang="en-US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h-TH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บำรุงรักษา</a:t>
          </a:r>
          <a:endParaRPr lang="en-US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Calibrate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17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pr-mec.thddns.net:6770/mec/main/backend/index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092" y="2216989"/>
            <a:ext cx="10836214" cy="2907102"/>
          </a:xfr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th-TH" sz="6700" dirty="0" smtClean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  <a:t>ประเด็นให้พัฒนา</a:t>
            </a:r>
            <a:r>
              <a:rPr lang="th-TH" sz="6700" dirty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  <a:t>เร่งด่วนเพื่อความสมบูรณ์ก่อนนำลงเยี่ยมใน</a:t>
            </a:r>
            <a:r>
              <a:rPr lang="th-TH" sz="6700" dirty="0" smtClean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  <a:t>พื้นที่</a:t>
            </a:r>
            <a:br>
              <a:rPr lang="th-TH" sz="6700" dirty="0" smtClean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  <a:t>ศูนย์เครื่องมือแพทย์ โรงพยาบาลสวรรค์ประชารักษ์</a:t>
            </a:r>
            <a:r>
              <a:rPr lang="en-US" sz="4000" dirty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FC Minimal" pitchFamily="34" charset="-34"/>
                <a:cs typeface="FC Minimal" pitchFamily="34" charset="-34"/>
              </a:rPr>
            </a:br>
            <a:endParaRPr lang="en-US" sz="4400" dirty="0">
              <a:solidFill>
                <a:schemeClr val="tx1"/>
              </a:solidFill>
              <a:latin typeface="FC Minimal" pitchFamily="34" charset="-34"/>
              <a:cs typeface="FC Minimal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36" y="542025"/>
            <a:ext cx="1562819" cy="1562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2349F3-92FE-FCCE-20AA-C12CAD714D9D}"/>
              </a:ext>
            </a:extLst>
          </p:cNvPr>
          <p:cNvSpPr txBox="1">
            <a:spLocks/>
          </p:cNvSpPr>
          <p:nvPr/>
        </p:nvSpPr>
        <p:spPr>
          <a:xfrm>
            <a:off x="568238" y="1771164"/>
            <a:ext cx="11312768" cy="2242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อายุการใช้งานนาน และมีการซ่อมแซมสูง/อะไหล่ทดแทนราคาสูง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ต้องการใช้เพื่อ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รองรับในการดูแลผู้ป่วยกลุ่มเสี่ยงสูงและยา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93110C77-2414-89B0-7754-617A68FF73C8}"/>
              </a:ext>
            </a:extLst>
          </p:cNvPr>
          <p:cNvSpPr txBox="1">
            <a:spLocks/>
          </p:cNvSpPr>
          <p:nvPr/>
        </p:nvSpPr>
        <p:spPr>
          <a:xfrm>
            <a:off x="1066800" y="2592157"/>
            <a:ext cx="522642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67737" y="3413149"/>
            <a:ext cx="604845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รอผลการพิจารณาจากคณะกรรมการเครื่องมือแพทย์ </a:t>
            </a:r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5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23CF8-6BD9-6EAC-132C-67A4FE0F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49" y="453822"/>
            <a:ext cx="8610600" cy="1293028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บริหารจัดการเครื่องมือแพทย์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318D0E-39EB-5A73-2FF8-369CDE64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4" y="1594616"/>
            <a:ext cx="10216329" cy="13716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จากการตามรอยระบบบริหารจัดการเครื่องมือ พบว่า เครื่องมือในกลุ่มเสี่ยงสูงไม่มีการประมวลผลภาพรวม และไม่แปรผลการสอบเทียบเครื่องมือครั้งล่าสุด ปี 2565 ส่งผลให้การใช้ข้อมูลที่เกี่ยวข้องในการคาดการณ์ความไม่เพียงพอ และความพร้อมใช้ไม่ชัดเจน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3757942-F1F4-9FA6-55B6-58D6E54BA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9" b="5356"/>
          <a:stretch/>
        </p:blipFill>
        <p:spPr>
          <a:xfrm>
            <a:off x="5427786" y="3202524"/>
            <a:ext cx="6091863" cy="2982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F15B55-C61F-E2CC-7430-E9990D1F38A4}"/>
              </a:ext>
            </a:extLst>
          </p:cNvPr>
          <p:cNvSpPr txBox="1"/>
          <p:nvPr/>
        </p:nvSpPr>
        <p:spPr>
          <a:xfrm>
            <a:off x="246185" y="3207430"/>
            <a:ext cx="494713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 algn="thaiDist">
              <a:buFont typeface="Wingdings" panose="05000000000000000000" pitchFamily="2" charset="2"/>
              <a:buChar char="v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ทางศูนย์มีโปรแกรมระบบศูนย์เครื่องมือแพทย์-</a:t>
            </a:r>
            <a:r>
              <a:rPr lang="th-TH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สปร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โดยเป็นโปรแกรมที่ใช้ในการจัดการเครื่องมือ ระบบยืมคืนเครื่องมือทางการแพทย์ และการบำรุงรักษา ที่อยู่ในความรับผิดชอบของศูนย์เครื่องมือแพทย์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5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ระบบศูนย์เครื่องมือแพทย์ – 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สปร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=""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38758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97B6D-2C15-19A9-4C90-2F198C69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788" y="632603"/>
            <a:ext cx="7608499" cy="1765541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การประมวลผลข้อมูลกลุ่มเสี่ยงสูง ตามประเด็นต่างๆ ดังต่อไปนี้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79FF95-9B76-AE7D-CC46-23E243C48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896" y="2976349"/>
            <a:ext cx="8282119" cy="3084190"/>
          </a:xfrm>
        </p:spPr>
        <p:txBody>
          <a:bodyPr>
            <a:normAutofit fontScale="925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ผลการสอบเทียบ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ผลการบำรุงรักษา การเปลี่ยนอะไหล่ตามรอบเวลาและอื่นๆ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อายุการใช้งานนาน และมีการซ่อมแซมสูง/อะไหล่ทดแทนราคาสูง</a:t>
            </a:r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</a:t>
            </a:r>
            <a:r>
              <a:rPr lang="th-TH" sz="3600" b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ต้องการใช้เพื่อ</a:t>
            </a:r>
            <a:r>
              <a:rPr lang="th-TH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รองรับในการดูแลผู้ป่วยกลุ่มเสี่ยงสูงและยา </a:t>
            </a:r>
            <a:r>
              <a:rPr lang="en-US" sz="3600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</a:t>
            </a:r>
          </a:p>
          <a:p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8497C249-8F3D-9E11-3F37-24D6992CB9F2}"/>
              </a:ext>
            </a:extLst>
          </p:cNvPr>
          <p:cNvSpPr txBox="1">
            <a:spLocks/>
          </p:cNvSpPr>
          <p:nvPr/>
        </p:nvSpPr>
        <p:spPr>
          <a:xfrm>
            <a:off x="1072896" y="2700485"/>
            <a:ext cx="8683752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872349F3-92FE-FCCE-20AA-C12CAD714D9D}"/>
              </a:ext>
            </a:extLst>
          </p:cNvPr>
          <p:cNvSpPr txBox="1">
            <a:spLocks/>
          </p:cNvSpPr>
          <p:nvPr/>
        </p:nvSpPr>
        <p:spPr>
          <a:xfrm>
            <a:off x="1069849" y="3668810"/>
            <a:ext cx="7268308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93110C77-2414-89B0-7754-617A68FF73C8}"/>
              </a:ext>
            </a:extLst>
          </p:cNvPr>
          <p:cNvSpPr txBox="1">
            <a:spLocks/>
          </p:cNvSpPr>
          <p:nvPr/>
        </p:nvSpPr>
        <p:spPr>
          <a:xfrm>
            <a:off x="1069848" y="4518444"/>
            <a:ext cx="86868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5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A0E62A-C71E-07E5-C28F-343F9F787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4335" y="2377095"/>
            <a:ext cx="5624029" cy="316382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มีแผนติดต่อขอนำโปรแกรมสอบเทียบของ </a:t>
            </a:r>
            <a:r>
              <a:rPr lang="th-TH" sz="3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ศบส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 มาใช้ในการจัดเก็บและประมวลผลข้อมูล เพื่อใช้ในโรงพยาบาล ซึ่งจะมีการคำนวณค่า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Error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Uncertainty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เพื่อวิเคราะห์ความพร้อมใช้ของเครื่องมือแพทย์นั้นๆ</a:t>
            </a:r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79" y="556737"/>
            <a:ext cx="4146811" cy="552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6E2FA-D7A2-2802-9653-3A7B0F06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53" y="1494619"/>
            <a:ext cx="6286728" cy="13716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ผลการสอบเทียบ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6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BD909-AC82-1341-A029-63F84D17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49" y="595702"/>
            <a:ext cx="10058400" cy="1371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ผลการบำรุงรักษา การเปลี่ยนอะไหล่ตามรอบเวลาและอื่นๆ 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CD6D13-90CE-541E-A291-C9557E18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" y="1662560"/>
            <a:ext cx="10610489" cy="1473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สำหรับผลการบำรุงรักษา ทางศูนย์เครื่องมือแพทย์ได้มีการจัดเก็บข้อมูลไว้ในโปรแกรมระบบศูนย์เครื่องมือแพทย์ - </a:t>
            </a:r>
            <a:r>
              <a:rPr lang="th-TH" sz="3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สปร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ดังต่อไปนี้  </a:t>
            </a:r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025EFD-0897-4284-8ACE-E0DD07656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22" b="5547"/>
          <a:stretch/>
        </p:blipFill>
        <p:spPr>
          <a:xfrm>
            <a:off x="4626760" y="2469913"/>
            <a:ext cx="7091083" cy="3283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7072" y="4668259"/>
            <a:ext cx="3229155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000" u="sng" dirty="0" smtClean="0">
                <a:solidFill>
                  <a:schemeClr val="bg1"/>
                </a:solidFill>
                <a:hlinkClick r:id="rId3"/>
              </a:rPr>
              <a:t>spr-mec.thddns.</a:t>
            </a:r>
          </a:p>
          <a:p>
            <a:r>
              <a:rPr lang="en-US" sz="2000" u="sng" dirty="0" smtClean="0">
                <a:solidFill>
                  <a:schemeClr val="bg1"/>
                </a:solidFill>
                <a:hlinkClick r:id="rId3"/>
              </a:rPr>
              <a:t>net:6770/</a:t>
            </a:r>
            <a:r>
              <a:rPr lang="en-US" sz="2000" u="sng" dirty="0" err="1" smtClean="0">
                <a:solidFill>
                  <a:schemeClr val="bg1"/>
                </a:solidFill>
                <a:hlinkClick r:id="rId3"/>
              </a:rPr>
              <a:t>mec</a:t>
            </a:r>
            <a:r>
              <a:rPr lang="en-US" sz="2000" u="sng" dirty="0" smtClean="0">
                <a:solidFill>
                  <a:schemeClr val="bg1"/>
                </a:solidFill>
                <a:hlinkClick r:id="rId3"/>
              </a:rPr>
              <a:t>/main/</a:t>
            </a:r>
          </a:p>
          <a:p>
            <a:r>
              <a:rPr lang="en-US" sz="2000" u="sng" dirty="0" smtClean="0">
                <a:solidFill>
                  <a:schemeClr val="bg1"/>
                </a:solidFill>
                <a:hlinkClick r:id="rId3"/>
              </a:rPr>
              <a:t>backend/</a:t>
            </a:r>
            <a:r>
              <a:rPr lang="en-US" sz="2000" u="sng" dirty="0" err="1" smtClean="0">
                <a:solidFill>
                  <a:schemeClr val="bg1"/>
                </a:solidFill>
                <a:hlinkClick r:id="rId3"/>
              </a:rPr>
              <a:t>index.php</a:t>
            </a:r>
            <a:endParaRPr lang="th-TH" sz="2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35DB74-F242-7404-CD5F-1A9E3C01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256" y="323416"/>
            <a:ext cx="7457203" cy="1371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ผลการบำรุงรักษา การเปลี่ยนอะไหล่ตามรอบเวลาและอื่นๆ (ต่อ)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50AA4A9-68F6-2763-F755-7BA445BFC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64154" y="1601437"/>
            <a:ext cx="7154334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92909D-1905-789E-D5A3-AACEDEAB3198}"/>
              </a:ext>
            </a:extLst>
          </p:cNvPr>
          <p:cNvSpPr txBox="1"/>
          <p:nvPr/>
        </p:nvSpPr>
        <p:spPr>
          <a:xfrm>
            <a:off x="8130509" y="3338320"/>
            <a:ext cx="3394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รูปภาพแสดงประวัติเครื่องที่มีการ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การสอบเทียบ- บำรุงรักษา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6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FAAD4-7734-1848-6C9D-0A3FA1D5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44" y="677098"/>
            <a:ext cx="7913409" cy="1371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ผลการบำรุงรักษา การเปลี่ยนอะไหล่ตามรอบเวลาและอื่นๆ (ต่อ)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504A5E5-DA25-25DE-3732-F8EA146BB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61" b="5138"/>
          <a:stretch/>
        </p:blipFill>
        <p:spPr>
          <a:xfrm>
            <a:off x="1066802" y="1789840"/>
            <a:ext cx="5450119" cy="2541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9019EF-75F1-EA5F-7860-A5E716CFC607}"/>
              </a:ext>
            </a:extLst>
          </p:cNvPr>
          <p:cNvSpPr txBox="1"/>
          <p:nvPr/>
        </p:nvSpPr>
        <p:spPr>
          <a:xfrm>
            <a:off x="6857999" y="2139995"/>
            <a:ext cx="428085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รูปภาพแสดงผลการทวนสอบ – บำรุงรักษาที่จัดเก็บอยู่ในรูปแบบไฟล์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PDF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F46F68-EE96-171A-2778-961300E2E8E4}"/>
              </a:ext>
            </a:extLst>
          </p:cNvPr>
          <p:cNvSpPr txBox="1"/>
          <p:nvPr/>
        </p:nvSpPr>
        <p:spPr>
          <a:xfrm>
            <a:off x="539261" y="4460049"/>
            <a:ext cx="59201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หลังกจากที่ทำการสอบเทียบ– บำรุงรักษาเครื่องมือแพทย์เรียบร้อย ทางศูนย์เครื่องมือแพทย์จะติด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Sticker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เพื่อกำหนดวันสอบเทียบ – บำรุงรักษา ในครั้งถัดไป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90" y="4413157"/>
            <a:ext cx="4989539" cy="1670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รูปร่าง 9"/>
          <p:cNvSpPr/>
          <p:nvPr/>
        </p:nvSpPr>
        <p:spPr>
          <a:xfrm rot="2550764">
            <a:off x="6710884" y="1769209"/>
            <a:ext cx="1063371" cy="741568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รูปร่าง 11"/>
          <p:cNvSpPr/>
          <p:nvPr/>
        </p:nvSpPr>
        <p:spPr>
          <a:xfrm rot="13323309">
            <a:off x="5683169" y="5712644"/>
            <a:ext cx="1063371" cy="741568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1D586-FB7E-4172-FBD3-25B720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14" y="357922"/>
            <a:ext cx="7490605" cy="172104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ผลการบำรุงรักษา การเปลี่ยนอะไหล่ตามรอบเวลาและอื่นๆ (ต่อ)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1DF9BD-1C70-C2C6-A49E-8B3C8DE7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103120"/>
            <a:ext cx="10140463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ในส่วนของการเปลี่ยนอะไหล่ตามรอบ ได้เก็บข้อมูลเช่นเดียวกับการ สอบเทียบ และมีการติด </a:t>
            </a:r>
            <a:r>
              <a:rPr lang="en-US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Sticker </a:t>
            </a:r>
            <a:r>
              <a:rPr lang="th-TH" sz="3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เพื่อกำหนดการเปลี่ยนอะไหล่รอบถัดไป</a:t>
            </a:r>
          </a:p>
          <a:p>
            <a:pPr marL="0" indent="0">
              <a:buNone/>
            </a:pPr>
            <a:endParaRPr lang="en-US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3346804"/>
            <a:ext cx="3774829" cy="263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319957" y="4004398"/>
            <a:ext cx="1866289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8069" y="2752749"/>
            <a:ext cx="2546350" cy="38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05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purl.org/dc/terms/"/>
    <ds:schemaRef ds:uri="http://schemas.microsoft.com/office/2006/documentManagement/types"/>
    <ds:schemaRef ds:uri="71af3243-3dd4-4a8d-8c0d-dd76da1f02a5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209</TotalTime>
  <Words>423</Words>
  <Application>Microsoft Office PowerPoint</Application>
  <PresentationFormat>กำหนดเอง</PresentationFormat>
  <Paragraphs>31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Vapor Trail</vt:lpstr>
      <vt:lpstr>ประเด็นให้พัฒนาเร่งด่วนเพื่อความสมบูรณ์ก่อนนำลงเยี่ยมในพื้นที่ ศูนย์เครื่องมือแพทย์ โรงพยาบาลสวรรค์ประชารักษ์ </vt:lpstr>
      <vt:lpstr>ระบบบริหารจัดการเครื่องมือแพทย์</vt:lpstr>
      <vt:lpstr>ระบบศูนย์เครื่องมือแพทย์ – สปร.</vt:lpstr>
      <vt:lpstr>การประมวลผลข้อมูลกลุ่มเสี่ยงสูง ตามประเด็นต่างๆ ดังต่อไปนี้</vt:lpstr>
      <vt:lpstr>ผลการสอบเทียบ </vt:lpstr>
      <vt:lpstr>ผลการบำรุงรักษา การเปลี่ยนอะไหล่ตามรอบเวลาและอื่นๆ </vt:lpstr>
      <vt:lpstr>ผลการบำรุงรักษา การเปลี่ยนอะไหล่ตามรอบเวลาและอื่นๆ (ต่อ)</vt:lpstr>
      <vt:lpstr>ผลการบำรุงรักษา การเปลี่ยนอะไหล่ตามรอบเวลาและอื่นๆ (ต่อ)</vt:lpstr>
      <vt:lpstr>ผลการบำรุงรักษา การเปลี่ยนอะไหล่ตามรอบเวลาและอื่นๆ (ต่อ)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ประเด็นพัฒนาเร่งด่วนเพื่อความสมบูรณ์ก่อนนำลงเยี่ยมในพื้นที่</dc:title>
  <dc:creator>HP</dc:creator>
  <cp:lastModifiedBy>Windows10</cp:lastModifiedBy>
  <cp:revision>28</cp:revision>
  <cp:lastPrinted>2022-07-26T07:21:21Z</cp:lastPrinted>
  <dcterms:created xsi:type="dcterms:W3CDTF">2022-07-25T07:03:11Z</dcterms:created>
  <dcterms:modified xsi:type="dcterms:W3CDTF">2022-07-26T07:21:32Z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